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hPSgDsKw5yBhUhx+NH7XY4p6Jk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EAB744-B8B2-498C-8CF2-5233E18B83B9}">
  <a:tblStyle styleId="{29EAB744-B8B2-498C-8CF2-5233E18B83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227"/>
        <p:guide pos="4082" orient="horz"/>
        <p:guide pos="2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20756f2b9_0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20756f2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30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31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20756f2b9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20756f2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20756f2b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20756f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06910" y="812520"/>
            <a:ext cx="534546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1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1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5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2"/>
          <p:cNvSpPr txBox="1"/>
          <p:nvPr>
            <p:ph idx="1" type="subTitle"/>
          </p:nvPr>
        </p:nvSpPr>
        <p:spPr>
          <a:xfrm>
            <a:off x="805350" y="1763228"/>
            <a:ext cx="82263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53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3"/>
          <p:cNvSpPr txBox="1"/>
          <p:nvPr>
            <p:ph idx="1" type="subTitle"/>
          </p:nvPr>
        </p:nvSpPr>
        <p:spPr>
          <a:xfrm>
            <a:off x="729150" y="1763228"/>
            <a:ext cx="82263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" type="subTitle"/>
          </p:nvPr>
        </p:nvSpPr>
        <p:spPr>
          <a:xfrm>
            <a:off x="530000" y="1747175"/>
            <a:ext cx="78624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4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4"/>
          <p:cNvSpPr txBox="1"/>
          <p:nvPr>
            <p:ph idx="2" type="subTitle"/>
          </p:nvPr>
        </p:nvSpPr>
        <p:spPr>
          <a:xfrm>
            <a:off x="795050" y="2960050"/>
            <a:ext cx="75681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5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5"/>
          <p:cNvSpPr txBox="1"/>
          <p:nvPr>
            <p:ph idx="1" type="subTitle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9" name="Google Shape;69;p55"/>
          <p:cNvSpPr txBox="1"/>
          <p:nvPr>
            <p:ph idx="2" type="subTitle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 2">
  <p:cSld name="TITLE_AND_TWO_COLUMNS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f5f2ad17d_0_1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g17f5f2ad17d_0_145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g17f5f2ad17d_0_145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74" name="Google Shape;74;g17f5f2ad17d_0_145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75" name="Google Shape;75;g17f5f2ad17d_0_145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g17f5f2ad17d_0_145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 3">
  <p:cSld name="TITLE_AND_TWO_COLUMNS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20756f2b9_0_6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9" name="Google Shape;79;g2220756f2b9_0_67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g2220756f2b9_0_67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1" name="Google Shape;81;g2220756f2b9_0_67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2" name="Google Shape;82;g2220756f2b9_0_67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g2220756f2b9_0_67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 4">
  <p:cSld name="TITLE_AND_TWO_COLUMNS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20756f2b9_0_1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g2220756f2b9_0_142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g2220756f2b9_0_142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8" name="Google Shape;88;g2220756f2b9_0_142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89" name="Google Shape;89;g2220756f2b9_0_142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g2220756f2b9_0_142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6"/>
          <p:cNvSpPr txBox="1"/>
          <p:nvPr>
            <p:ph idx="1"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/>
          <p:nvPr>
            <p:ph type="title"/>
          </p:nvPr>
        </p:nvSpPr>
        <p:spPr>
          <a:xfrm>
            <a:off x="500550" y="2485475"/>
            <a:ext cx="7935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7"/>
          <p:cNvSpPr txBox="1"/>
          <p:nvPr>
            <p:ph idx="1"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8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8"/>
          <p:cNvSpPr txBox="1"/>
          <p:nvPr>
            <p:ph idx="1"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8"/>
          <p:cNvSpPr txBox="1"/>
          <p:nvPr>
            <p:ph idx="2"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9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/>
          <p:nvPr>
            <p:ph idx="1"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1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"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2"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1"/>
          <p:cNvSpPr txBox="1"/>
          <p:nvPr>
            <p:ph idx="3"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2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"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2"/>
          <p:cNvSpPr txBox="1"/>
          <p:nvPr>
            <p:ph idx="2"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2"/>
          <p:cNvSpPr txBox="1"/>
          <p:nvPr>
            <p:ph idx="3"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3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"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2"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3"/>
          <p:cNvSpPr txBox="1"/>
          <p:nvPr>
            <p:ph idx="3"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4"/>
          <p:cNvSpPr txBox="1"/>
          <p:nvPr>
            <p:ph idx="1"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4"/>
          <p:cNvSpPr txBox="1"/>
          <p:nvPr>
            <p:ph idx="2"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5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5"/>
          <p:cNvSpPr txBox="1"/>
          <p:nvPr>
            <p:ph idx="1"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5"/>
          <p:cNvSpPr txBox="1"/>
          <p:nvPr>
            <p:ph idx="2"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5"/>
          <p:cNvSpPr txBox="1"/>
          <p:nvPr>
            <p:ph idx="3"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5"/>
          <p:cNvSpPr txBox="1"/>
          <p:nvPr>
            <p:ph idx="4"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6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6"/>
          <p:cNvSpPr txBox="1"/>
          <p:nvPr>
            <p:ph idx="1" type="body"/>
          </p:nvPr>
        </p:nvSpPr>
        <p:spPr>
          <a:xfrm>
            <a:off x="457110" y="160452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6"/>
          <p:cNvSpPr txBox="1"/>
          <p:nvPr>
            <p:ph idx="2" type="body"/>
          </p:nvPr>
        </p:nvSpPr>
        <p:spPr>
          <a:xfrm>
            <a:off x="3239730" y="160452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6"/>
          <p:cNvSpPr txBox="1"/>
          <p:nvPr>
            <p:ph idx="3" type="body"/>
          </p:nvPr>
        </p:nvSpPr>
        <p:spPr>
          <a:xfrm>
            <a:off x="6022350" y="160452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6"/>
          <p:cNvSpPr txBox="1"/>
          <p:nvPr>
            <p:ph idx="4" type="body"/>
          </p:nvPr>
        </p:nvSpPr>
        <p:spPr>
          <a:xfrm>
            <a:off x="457110" y="368208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6"/>
          <p:cNvSpPr txBox="1"/>
          <p:nvPr>
            <p:ph idx="5" type="body"/>
          </p:nvPr>
        </p:nvSpPr>
        <p:spPr>
          <a:xfrm>
            <a:off x="3239730" y="368208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6" type="body"/>
          </p:nvPr>
        </p:nvSpPr>
        <p:spPr>
          <a:xfrm>
            <a:off x="6022350" y="3682080"/>
            <a:ext cx="26497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 1">
  <p:cSld name="TITLE_AND_TWO_COLUMNS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7f5f2ad17d_0_6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g17f5f2ad17d_0_68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g17f5f2ad17d_0_68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0" name="Google Shape;20;g17f5f2ad17d_0_68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1" name="Google Shape;21;g17f5f2ad17d_0_68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g17f5f2ad17d_0_68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" name="Google Shape;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6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" name="Google Shape;31;p43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3" name="Google Shape;33;p43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4" name="Google Shape;34;p43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43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" type="subTitle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b="1" sz="19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44"/>
          <p:cNvSpPr txBox="1"/>
          <p:nvPr>
            <p:ph idx="2" type="subTitle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0"/>
          <p:cNvSpPr txBox="1"/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0"/>
          <p:cNvSpPr txBox="1"/>
          <p:nvPr>
            <p:ph idx="1" type="subTitle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8" name="Google Shape;48;p5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b="1" i="0" sz="3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/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47"/>
          <p:cNvSpPr txBox="1"/>
          <p:nvPr>
            <p:ph idx="1"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47" name="Google Shape;147;p1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Онлайн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Скрытые зависимости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7" y="2297225"/>
            <a:ext cx="8268480" cy="330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venir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Correlation vs Causation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rrelation Vs Causation - GeeksforGeeks"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90" y="1755720"/>
            <a:ext cx="5538510" cy="29370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/>
          <p:nvPr/>
        </p:nvSpPr>
        <p:spPr>
          <a:xfrm>
            <a:off x="6414930" y="2799720"/>
            <a:ext cx="1868940" cy="191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 какой пример можно привести из мира ML-моделей?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venir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Зачем это в ML?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 with low confidence"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0560"/>
            <a:ext cx="9143820" cy="40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 sz="4800"/>
              <a:t> Интерпретируемый ML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20756f2b9_0_14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ближайших соседей</a:t>
            </a:r>
            <a:endParaRPr/>
          </a:p>
        </p:txBody>
      </p:sp>
      <p:pic>
        <p:nvPicPr>
          <p:cNvPr id="246" name="Google Shape;246;g2220756f2b9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75" y="1683106"/>
            <a:ext cx="57150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SHAP (Shapley Additive exPlanations)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090" y="1735200"/>
            <a:ext cx="6222690" cy="341091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298546" y="6082550"/>
            <a:ext cx="4057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https://github.com/slundberg/shap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6018500" y="6021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https://habr.com/ru/post/428213/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ocal </a:t>
            </a: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nterpretable </a:t>
            </a: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odel-agnostic </a:t>
            </a: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xplanations (LIME)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360380" y="6043125"/>
            <a:ext cx="3235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https://github.com/marcotcr/lime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&#10;&#10;Автоматически созданное описание"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10" y="1477080"/>
            <a:ext cx="8121060" cy="273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Интерпретируемый ML. Книга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545670" y="1600560"/>
            <a:ext cx="335907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https://christophm.github.io/interpretable-ml-book/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8100" y="2098440"/>
            <a:ext cx="2647890" cy="342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 sz="7200"/>
              <a:t>Заключение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2024550" y="2325225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ru" sz="2500" u="none" cap="none" strike="noStrik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A/B тестирование</a:t>
            </a:r>
            <a:endParaRPr b="1" i="0" sz="2400" u="none" cap="none" strike="noStrike">
              <a:solidFill>
                <a:srgbClr val="013D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25" y="1975775"/>
            <a:ext cx="901550" cy="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1262550" y="4372550"/>
            <a:ext cx="176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Ссылка на вебинар будет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ЛК за 15 минут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3615525" y="4372550"/>
            <a:ext cx="17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6044700" y="4372550"/>
            <a:ext cx="210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8950" y="449272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825" y="4415825"/>
            <a:ext cx="439550" cy="4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5975" y="4415825"/>
            <a:ext cx="439550" cy="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788275" y="1029500"/>
            <a:ext cx="7935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" sz="2300"/>
              <a:t>Проверить, идет ли запись</a:t>
            </a:r>
            <a:endParaRPr sz="2300"/>
          </a:p>
        </p:txBody>
      </p:sp>
      <p:sp>
        <p:nvSpPr>
          <p:cNvPr id="153" name="Google Shape;153;p2"/>
          <p:cNvSpPr txBox="1"/>
          <p:nvPr>
            <p:ph type="title"/>
          </p:nvPr>
        </p:nvSpPr>
        <p:spPr>
          <a:xfrm>
            <a:off x="766725" y="2728150"/>
            <a:ext cx="7935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000"/>
              <a:t>Меня хорошо видно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" sz="5000"/>
              <a:t>&amp;&amp; слышно?</a:t>
            </a:r>
            <a:endParaRPr sz="5000"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75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256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825" y="1376544"/>
            <a:ext cx="856425" cy="4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956225" y="528525"/>
            <a:ext cx="7559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Заполните, пожалуйста,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/>
              <a:t>опрос о занятии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/>
              <a:t>по ссылке в чате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20756f2b9_0_74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Приходите на следующие вебинары</a:t>
            </a:r>
            <a:endParaRPr/>
          </a:p>
        </p:txBody>
      </p:sp>
      <p:sp>
        <p:nvSpPr>
          <p:cNvPr id="300" name="Google Shape;300;g2220756f2b9_0_74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01" name="Google Shape;301;g2220756f2b9_0_74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Павел Филонов</a:t>
            </a:r>
            <a:endParaRPr/>
          </a:p>
        </p:txBody>
      </p:sp>
      <p:sp>
        <p:nvSpPr>
          <p:cNvPr id="302" name="Google Shape;302;g2220756f2b9_0_74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курса MLOps</a:t>
            </a:r>
            <a:endParaRPr/>
          </a:p>
        </p:txBody>
      </p:sp>
      <p:sp>
        <p:nvSpPr>
          <p:cNvPr id="303" name="Google Shape;303;g2220756f2b9_0_74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@Павел Филонов в Slack</a:t>
            </a:r>
            <a:endParaRPr/>
          </a:p>
        </p:txBody>
      </p:sp>
      <p:sp>
        <p:nvSpPr>
          <p:cNvPr id="304" name="Google Shape;304;g2220756f2b9_0_74"/>
          <p:cNvSpPr/>
          <p:nvPr/>
        </p:nvSpPr>
        <p:spPr>
          <a:xfrm>
            <a:off x="630000" y="368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2220756f2b9_0_74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151825" y="3910550"/>
            <a:ext cx="1983600" cy="198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956225" y="147525"/>
            <a:ext cx="76956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1750800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725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/>
        </p:nvSpPr>
        <p:spPr>
          <a:xfrm>
            <a:off x="5119475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20756f2b9_0_0"/>
          <p:cNvSpPr/>
          <p:nvPr/>
        </p:nvSpPr>
        <p:spPr>
          <a:xfrm>
            <a:off x="630000" y="373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220756f2b9_0_0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Интерпретируемость</a:t>
            </a:r>
            <a:endParaRPr/>
          </a:p>
        </p:txBody>
      </p:sp>
      <p:sp>
        <p:nvSpPr>
          <p:cNvPr id="163" name="Google Shape;163;g2220756f2b9_0_0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13D85"/>
                </a:solidFill>
              </a:rPr>
              <a:t>Тема вебинара</a:t>
            </a:r>
            <a:endParaRPr>
              <a:solidFill>
                <a:srgbClr val="013D85"/>
              </a:solidFill>
            </a:endParaRPr>
          </a:p>
        </p:txBody>
      </p:sp>
      <p:sp>
        <p:nvSpPr>
          <p:cNvPr id="164" name="Google Shape;164;g2220756f2b9_0_0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2418B"/>
                </a:solidFill>
              </a:rPr>
              <a:t>Филонов Павел</a:t>
            </a:r>
            <a:endParaRPr>
              <a:solidFill>
                <a:srgbClr val="02418B"/>
              </a:solidFill>
            </a:endParaRPr>
          </a:p>
        </p:txBody>
      </p:sp>
      <p:sp>
        <p:nvSpPr>
          <p:cNvPr id="165" name="Google Shape;165;g2220756f2b9_0_0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курса MLOps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@Павел Филонов в 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2220756f2b9_0_0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151825" y="3919850"/>
            <a:ext cx="1983600" cy="198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81550" y="1405775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Интерпретируемость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881550" y="2306919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Correlation vs Causation problem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81550" y="3208063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Интерпретируемый ML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81550" y="3974450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6"/>
          <p:cNvCxnSpPr>
            <a:stCxn id="172" idx="1"/>
            <a:endCxn id="173" idx="1"/>
          </p:cNvCxnSpPr>
          <p:nvPr/>
        </p:nvCxnSpPr>
        <p:spPr>
          <a:xfrm>
            <a:off x="881550" y="1656575"/>
            <a:ext cx="600" cy="9012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7" name="Google Shape;177;p6"/>
          <p:cNvCxnSpPr>
            <a:stCxn id="173" idx="1"/>
            <a:endCxn id="174" idx="1"/>
          </p:cNvCxnSpPr>
          <p:nvPr/>
        </p:nvCxnSpPr>
        <p:spPr>
          <a:xfrm>
            <a:off x="881550" y="2557719"/>
            <a:ext cx="600" cy="9012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8" name="Google Shape;178;p6"/>
          <p:cNvCxnSpPr>
            <a:endCxn id="175" idx="1"/>
          </p:cNvCxnSpPr>
          <p:nvPr/>
        </p:nvCxnSpPr>
        <p:spPr>
          <a:xfrm flipH="1" rot="-5400000">
            <a:off x="375750" y="3719450"/>
            <a:ext cx="785100" cy="226500"/>
          </a:xfrm>
          <a:prstGeom prst="bentConnector2">
            <a:avLst/>
          </a:prstGeom>
          <a:noFill/>
          <a:ln cap="flat" cmpd="sng" w="19050">
            <a:solidFill>
              <a:srgbClr val="013D85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184" name="Google Shape;184;p7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1" i="0" lang="ru" sz="1500" u="none" cap="none" strike="noStrik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После занятия вы сможете</a:t>
            </a:r>
            <a:endParaRPr b="1" i="0" sz="15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5" name="Google Shape;185;p7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{29EAB744-B8B2-498C-8CF2-5233E18B83B9}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b="1" lang="ru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7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ru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механизмам “самопроверки” causal inference</a:t>
                      </a:r>
                      <a:endParaRPr sz="17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b="1" lang="ru" sz="1700" u="none" cap="none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700" u="none" cap="none" strike="noStrik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фреймворки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7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интерпретации ML-моделей</a:t>
                      </a:r>
                      <a:endParaRPr sz="17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ru"/>
              <a:t>Correlation vs Causation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539730" y="359280"/>
            <a:ext cx="8064300" cy="50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venir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Тезис-1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" y="2119127"/>
            <a:ext cx="9143818" cy="238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539843" y="513080"/>
            <a:ext cx="8064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venir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Тезис-2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PowerPoint&#10;&#10;Description automatically generated" id="204" name="Google Shape;2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" y="1889515"/>
            <a:ext cx="9143820" cy="448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/>
          <p:nvPr/>
        </p:nvSpPr>
        <p:spPr>
          <a:xfrm>
            <a:off x="539730" y="359280"/>
            <a:ext cx="8064360" cy="5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</a:pPr>
            <a:r>
              <a:rPr b="1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Ложные корреляции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>
            <p:ph idx="12" type="sldNum"/>
          </p:nvPr>
        </p:nvSpPr>
        <p:spPr>
          <a:xfrm>
            <a:off x="8939160" y="6600960"/>
            <a:ext cx="204390" cy="12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50"/>
              <a:buFont typeface="Arial"/>
              <a:buNone/>
            </a:pPr>
            <a:fld id="{00000000-1234-1234-1234-123412341234}" type="slidenum">
              <a:rPr b="0" i="0" lang="ru" sz="8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390422" y="5916050"/>
            <a:ext cx="5148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https://tylervigen.com/spurious-correlations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/>
          <p:nvPr/>
        </p:nvSpPr>
        <p:spPr>
          <a:xfrm>
            <a:off x="390420" y="1371240"/>
            <a:ext cx="392607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Коэффициент корреляции Пирсона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570" y="2891160"/>
            <a:ext cx="5903280" cy="262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